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a:xfrm>
            <a:off x="1876424" y="5410201"/>
            <a:ext cx="5124886" cy="365125"/>
          </a:xfrm>
        </p:spPr>
        <p:txBody>
          <a:bodyPr/>
          <a:lstStyle/>
          <a:p>
            <a:endParaRPr lang="ru-KZ"/>
          </a:p>
        </p:txBody>
      </p:sp>
      <p:sp>
        <p:nvSpPr>
          <p:cNvPr id="6" name="Slide Number Placeholder 5"/>
          <p:cNvSpPr>
            <a:spLocks noGrp="1"/>
          </p:cNvSpPr>
          <p:nvPr>
            <p:ph type="sldNum" sz="quarter" idx="12"/>
          </p:nvPr>
        </p:nvSpPr>
        <p:spPr>
          <a:xfrm>
            <a:off x="9896911" y="5410199"/>
            <a:ext cx="771089" cy="365125"/>
          </a:xfrm>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225331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72326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22050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40561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C8889DF-BD40-4F5B-BC54-C38EAEC2F09A}" type="datetimeFigureOut">
              <a:rPr lang="ru-KZ" smtClean="0"/>
              <a:t>14.01.2022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0717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94499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8889DF-BD40-4F5B-BC54-C38EAEC2F09A}" type="datetimeFigureOut">
              <a:rPr lang="ru-KZ" smtClean="0"/>
              <a:t>14.01.2022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97141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09631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31607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227041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237817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46134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C8889DF-BD40-4F5B-BC54-C38EAEC2F09A}" type="datetimeFigureOut">
              <a:rPr lang="ru-KZ" smtClean="0"/>
              <a:t>14.01.2022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595396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87018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2C8889DF-BD40-4F5B-BC54-C38EAEC2F09A}" type="datetimeFigureOut">
              <a:rPr lang="ru-KZ" smtClean="0"/>
              <a:t>14.01.2022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3429087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688492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C8889DF-BD40-4F5B-BC54-C38EAEC2F09A}" type="datetimeFigureOut">
              <a:rPr lang="ru-KZ" smtClean="0"/>
              <a:t>14.01.2022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B5D9FCB-6562-4C5B-AA82-7E73E061BD8C}" type="slidenum">
              <a:rPr lang="ru-KZ" smtClean="0"/>
              <a:t>‹#›</a:t>
            </a:fld>
            <a:endParaRPr lang="ru-KZ"/>
          </a:p>
        </p:txBody>
      </p:sp>
    </p:spTree>
    <p:extLst>
      <p:ext uri="{BB962C8B-B14F-4D97-AF65-F5344CB8AC3E}">
        <p14:creationId xmlns:p14="http://schemas.microsoft.com/office/powerpoint/2010/main" val="103011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C8889DF-BD40-4F5B-BC54-C38EAEC2F09A}" type="datetimeFigureOut">
              <a:rPr lang="ru-KZ" smtClean="0"/>
              <a:t>14.01.2022</a:t>
            </a:fld>
            <a:endParaRPr lang="ru-KZ"/>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5D9FCB-6562-4C5B-AA82-7E73E061BD8C}" type="slidenum">
              <a:rPr lang="ru-KZ" smtClean="0"/>
              <a:t>‹#›</a:t>
            </a:fld>
            <a:endParaRPr lang="ru-KZ"/>
          </a:p>
        </p:txBody>
      </p:sp>
    </p:spTree>
    <p:extLst>
      <p:ext uri="{BB962C8B-B14F-4D97-AF65-F5344CB8AC3E}">
        <p14:creationId xmlns:p14="http://schemas.microsoft.com/office/powerpoint/2010/main" val="18919390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WdXrRDjEDa4?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94MceH2DI-c?feature=oemb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C2IXplCEmbw?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35E624-AE00-4A93-85F9-AC00B9DA0D70}"/>
              </a:ext>
            </a:extLst>
          </p:cNvPr>
          <p:cNvSpPr>
            <a:spLocks noGrp="1"/>
          </p:cNvSpPr>
          <p:nvPr>
            <p:ph type="ctrTitle"/>
          </p:nvPr>
        </p:nvSpPr>
        <p:spPr/>
        <p:txBody>
          <a:bodyPr/>
          <a:lstStyle/>
          <a:p>
            <a:pPr algn="ctr"/>
            <a:r>
              <a:rPr lang="en-US" b="1" i="0" dirty="0">
                <a:effectLst/>
                <a:latin typeface="Arial" panose="020B0604020202020204" pitchFamily="34" charset="0"/>
              </a:rPr>
              <a:t>How to get a high IELTS </a:t>
            </a:r>
            <a:r>
              <a:rPr lang="en-US" b="1" i="0" dirty="0" err="1">
                <a:effectLst/>
                <a:latin typeface="Arial" panose="020B0604020202020204" pitchFamily="34" charset="0"/>
              </a:rPr>
              <a:t>spedaking</a:t>
            </a:r>
            <a:r>
              <a:rPr lang="en-US" b="1" i="0" dirty="0">
                <a:effectLst/>
                <a:latin typeface="Arial" panose="020B0604020202020204" pitchFamily="34" charset="0"/>
              </a:rPr>
              <a:t> </a:t>
            </a:r>
            <a:r>
              <a:rPr lang="en-US" b="1" i="0" dirty="0" err="1">
                <a:effectLst/>
                <a:latin typeface="Arial" panose="020B0604020202020204" pitchFamily="34" charset="0"/>
              </a:rPr>
              <a:t>svcore</a:t>
            </a:r>
            <a:br>
              <a:rPr lang="en-US" b="1" i="0" dirty="0">
                <a:effectLst/>
                <a:latin typeface="Arial" panose="020B0604020202020204" pitchFamily="34" charset="0"/>
              </a:rPr>
            </a:br>
            <a:r>
              <a:rPr lang="en-US" b="1" i="0" dirty="0">
                <a:effectLst/>
                <a:latin typeface="Arial" panose="020B0604020202020204" pitchFamily="34" charset="0"/>
              </a:rPr>
              <a:t>part 2 and 3</a:t>
            </a:r>
            <a:endParaRPr lang="ru-KZ" dirty="0"/>
          </a:p>
        </p:txBody>
      </p:sp>
      <p:sp>
        <p:nvSpPr>
          <p:cNvPr id="4" name="TextBox 3">
            <a:extLst>
              <a:ext uri="{FF2B5EF4-FFF2-40B4-BE49-F238E27FC236}">
                <a16:creationId xmlns:a16="http://schemas.microsoft.com/office/drawing/2014/main" id="{E1FB5833-B749-4784-8912-8F87CFA1A6FA}"/>
              </a:ext>
            </a:extLst>
          </p:cNvPr>
          <p:cNvSpPr txBox="1"/>
          <p:nvPr/>
        </p:nvSpPr>
        <p:spPr>
          <a:xfrm>
            <a:off x="7867135" y="6129636"/>
            <a:ext cx="6096000" cy="369332"/>
          </a:xfrm>
          <a:prstGeom prst="rect">
            <a:avLst/>
          </a:prstGeom>
          <a:noFill/>
        </p:spPr>
        <p:txBody>
          <a:bodyPr wrap="square">
            <a:spAutoFit/>
          </a:bodyPr>
          <a:lstStyle/>
          <a:p>
            <a:r>
              <a:rPr lang="ru-KZ" dirty="0"/>
              <a:t>https://www.bestmytest.com/ielts/speaking</a:t>
            </a:r>
          </a:p>
        </p:txBody>
      </p:sp>
    </p:spTree>
    <p:extLst>
      <p:ext uri="{BB962C8B-B14F-4D97-AF65-F5344CB8AC3E}">
        <p14:creationId xmlns:p14="http://schemas.microsoft.com/office/powerpoint/2010/main" val="463964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ультимедиа в Интернете 3" title="IELTS Speaking Part 2 - Strategy 1">
            <a:hlinkClick r:id="" action="ppaction://media"/>
            <a:extLst>
              <a:ext uri="{FF2B5EF4-FFF2-40B4-BE49-F238E27FC236}">
                <a16:creationId xmlns:a16="http://schemas.microsoft.com/office/drawing/2014/main" id="{2D501533-1A89-4C9A-9CB4-6B9F4F493198}"/>
              </a:ext>
            </a:extLst>
          </p:cNvPr>
          <p:cNvPicPr>
            <a:picLocks noGrp="1" noRot="1" noChangeAspect="1"/>
          </p:cNvPicPr>
          <p:nvPr>
            <p:ph idx="1"/>
            <a:videoFile r:link="rId1"/>
          </p:nvPr>
        </p:nvPicPr>
        <p:blipFill>
          <a:blip r:embed="rId3"/>
          <a:stretch>
            <a:fillRect/>
          </a:stretch>
        </p:blipFill>
        <p:spPr>
          <a:xfrm>
            <a:off x="1235676" y="486032"/>
            <a:ext cx="9918356" cy="5980671"/>
          </a:xfrm>
          <a:prstGeom prst="rect">
            <a:avLst/>
          </a:prstGeom>
        </p:spPr>
      </p:pic>
    </p:spTree>
    <p:extLst>
      <p:ext uri="{BB962C8B-B14F-4D97-AF65-F5344CB8AC3E}">
        <p14:creationId xmlns:p14="http://schemas.microsoft.com/office/powerpoint/2010/main" val="23837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ультимедиа в Интернете 3" title="IELTS Speaking Part 2 - Strategy 2">
            <a:hlinkClick r:id="" action="ppaction://media"/>
            <a:extLst>
              <a:ext uri="{FF2B5EF4-FFF2-40B4-BE49-F238E27FC236}">
                <a16:creationId xmlns:a16="http://schemas.microsoft.com/office/drawing/2014/main" id="{7CB4ACEF-34B8-478F-B313-D21F7F0645E7}"/>
              </a:ext>
            </a:extLst>
          </p:cNvPr>
          <p:cNvPicPr>
            <a:picLocks noGrp="1" noRot="1" noChangeAspect="1"/>
          </p:cNvPicPr>
          <p:nvPr>
            <p:ph idx="1"/>
            <a:videoFile r:link="rId1"/>
          </p:nvPr>
        </p:nvPicPr>
        <p:blipFill>
          <a:blip r:embed="rId3"/>
          <a:stretch>
            <a:fillRect/>
          </a:stretch>
        </p:blipFill>
        <p:spPr>
          <a:xfrm>
            <a:off x="1319213" y="395288"/>
            <a:ext cx="9550400" cy="6071415"/>
          </a:xfrm>
          <a:prstGeom prst="rect">
            <a:avLst/>
          </a:prstGeom>
        </p:spPr>
      </p:pic>
    </p:spTree>
    <p:extLst>
      <p:ext uri="{BB962C8B-B14F-4D97-AF65-F5344CB8AC3E}">
        <p14:creationId xmlns:p14="http://schemas.microsoft.com/office/powerpoint/2010/main" val="203036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3A84F98-CC3D-4214-9CA7-B7CAC18A2562}"/>
              </a:ext>
            </a:extLst>
          </p:cNvPr>
          <p:cNvSpPr>
            <a:spLocks noGrp="1"/>
          </p:cNvSpPr>
          <p:nvPr>
            <p:ph idx="1"/>
          </p:nvPr>
        </p:nvSpPr>
        <p:spPr>
          <a:xfrm>
            <a:off x="1141412" y="461319"/>
            <a:ext cx="9905999" cy="5329882"/>
          </a:xfrm>
        </p:spPr>
        <p:txBody>
          <a:bodyPr>
            <a:normAutofit fontScale="85000" lnSpcReduction="20000"/>
          </a:bodyPr>
          <a:lstStyle/>
          <a:p>
            <a:pPr marL="0" indent="0" algn="just">
              <a:buNone/>
            </a:pPr>
            <a:r>
              <a:rPr lang="en-US" b="0" i="0" dirty="0">
                <a:effectLst/>
                <a:latin typeface="Roboto Regular"/>
              </a:rPr>
              <a:t>In part 2, you'll talk about a particular IELTS speaking topic. The topic is selected for you and will be given to you on a card (Candidate Task Card). You will then have </a:t>
            </a:r>
            <a:r>
              <a:rPr lang="en-US" b="1" i="0" dirty="0">
                <a:solidFill>
                  <a:schemeClr val="bg1"/>
                </a:solidFill>
                <a:effectLst/>
                <a:latin typeface="Roboto" panose="02000000000000000000" pitchFamily="2" charset="0"/>
              </a:rPr>
              <a:t>1minute to prepare your answer and then a maximum of 2 minutes to speak</a:t>
            </a:r>
            <a:r>
              <a:rPr lang="en-US" b="0" i="0" dirty="0">
                <a:effectLst/>
                <a:latin typeface="Roboto Regular"/>
              </a:rPr>
              <a:t>. A pencil and paper will be provided for you to make notes. Below is an example IELTS speaking part 2 question:</a:t>
            </a:r>
          </a:p>
          <a:p>
            <a:pPr marL="0" indent="0" algn="l">
              <a:buNone/>
            </a:pPr>
            <a:endParaRPr lang="en-US" b="0" i="0" dirty="0">
              <a:solidFill>
                <a:srgbClr val="40494A"/>
              </a:solidFill>
              <a:effectLst/>
              <a:latin typeface="Roboto Regular"/>
            </a:endParaRPr>
          </a:p>
          <a:p>
            <a:pPr marL="0" indent="0" algn="ctr">
              <a:buNone/>
            </a:pPr>
            <a:r>
              <a:rPr lang="en-US" b="1" i="0" dirty="0">
                <a:solidFill>
                  <a:srgbClr val="40494A"/>
                </a:solidFill>
                <a:effectLst/>
                <a:latin typeface="Roboto Regular"/>
              </a:rPr>
              <a:t>	</a:t>
            </a:r>
            <a:r>
              <a:rPr lang="en-US" b="1" i="0" dirty="0">
                <a:solidFill>
                  <a:schemeClr val="bg1"/>
                </a:solidFill>
                <a:effectLst/>
                <a:latin typeface="Roboto Regular"/>
              </a:rPr>
              <a:t>Candidate Task Card</a:t>
            </a:r>
          </a:p>
          <a:p>
            <a:pPr marL="0" indent="0" algn="just">
              <a:buNone/>
            </a:pPr>
            <a:r>
              <a:rPr lang="en-US" b="1" i="0" dirty="0">
                <a:solidFill>
                  <a:schemeClr val="bg1"/>
                </a:solidFill>
                <a:effectLst/>
                <a:latin typeface="Roboto Regular"/>
              </a:rPr>
              <a:t>Describe a useful electronic device you would like to own.</a:t>
            </a:r>
          </a:p>
          <a:p>
            <a:pPr marL="0" indent="0" algn="just">
              <a:buNone/>
            </a:pPr>
            <a:r>
              <a:rPr lang="en-US" b="1" i="0" dirty="0">
                <a:solidFill>
                  <a:schemeClr val="bg1"/>
                </a:solidFill>
                <a:effectLst/>
                <a:latin typeface="Roboto Regular"/>
              </a:rPr>
              <a:t>You should say: </a:t>
            </a:r>
          </a:p>
          <a:p>
            <a:pPr algn="just">
              <a:buFontTx/>
              <a:buChar char="-"/>
            </a:pPr>
            <a:r>
              <a:rPr lang="en-US" b="1" i="0" dirty="0">
                <a:solidFill>
                  <a:schemeClr val="bg1"/>
                </a:solidFill>
                <a:effectLst/>
                <a:latin typeface="Roboto Regular"/>
              </a:rPr>
              <a:t>What it is </a:t>
            </a:r>
          </a:p>
          <a:p>
            <a:pPr algn="just">
              <a:buFontTx/>
              <a:buChar char="-"/>
            </a:pPr>
            <a:r>
              <a:rPr lang="en-US" b="1" i="0" dirty="0">
                <a:solidFill>
                  <a:schemeClr val="bg1"/>
                </a:solidFill>
                <a:effectLst/>
                <a:latin typeface="Roboto Regular"/>
              </a:rPr>
              <a:t>How it would help your life </a:t>
            </a:r>
          </a:p>
          <a:p>
            <a:pPr algn="just">
              <a:buFontTx/>
              <a:buChar char="-"/>
            </a:pPr>
            <a:r>
              <a:rPr lang="en-US" b="1" i="0" dirty="0">
                <a:solidFill>
                  <a:schemeClr val="bg1"/>
                </a:solidFill>
                <a:effectLst/>
                <a:latin typeface="Roboto Regular"/>
              </a:rPr>
              <a:t>If it would be expensive to buy</a:t>
            </a:r>
          </a:p>
          <a:p>
            <a:pPr marL="0" indent="0" algn="just">
              <a:buNone/>
            </a:pPr>
            <a:r>
              <a:rPr lang="en-US" b="1" i="0" dirty="0">
                <a:solidFill>
                  <a:schemeClr val="bg1"/>
                </a:solidFill>
                <a:effectLst/>
                <a:latin typeface="Roboto Regular"/>
              </a:rPr>
              <a:t>And explain why you would like it.</a:t>
            </a:r>
            <a:endParaRPr lang="ru-KZ" b="1" dirty="0">
              <a:solidFill>
                <a:schemeClr val="bg1"/>
              </a:solidFill>
            </a:endParaRPr>
          </a:p>
        </p:txBody>
      </p:sp>
    </p:spTree>
    <p:extLst>
      <p:ext uri="{BB962C8B-B14F-4D97-AF65-F5344CB8AC3E}">
        <p14:creationId xmlns:p14="http://schemas.microsoft.com/office/powerpoint/2010/main" val="108718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68D1347-FF8F-403A-BC13-90B04E49994A}"/>
              </a:ext>
            </a:extLst>
          </p:cNvPr>
          <p:cNvSpPr>
            <a:spLocks noGrp="1"/>
          </p:cNvSpPr>
          <p:nvPr>
            <p:ph idx="1"/>
          </p:nvPr>
        </p:nvSpPr>
        <p:spPr>
          <a:xfrm>
            <a:off x="1141412" y="403654"/>
            <a:ext cx="9905999" cy="5387547"/>
          </a:xfrm>
        </p:spPr>
        <p:txBody>
          <a:bodyPr/>
          <a:lstStyle/>
          <a:p>
            <a:pPr marL="0" indent="0" algn="just">
              <a:buNone/>
            </a:pPr>
            <a:r>
              <a:rPr lang="en-US" b="0" i="0" dirty="0">
                <a:effectLst/>
                <a:latin typeface="Roboto Regular"/>
              </a:rPr>
              <a:t>Once your two minutes of speaking time is finished, it's possible the test examiner will conclude this part of the test by asking you a couple of simple questions related to your part 2 answer. These are sometimes known as </a:t>
            </a:r>
            <a:r>
              <a:rPr lang="en-US" b="1" i="0" dirty="0">
                <a:solidFill>
                  <a:srgbClr val="002060"/>
                </a:solidFill>
                <a:effectLst/>
                <a:latin typeface="Roboto Regular"/>
              </a:rPr>
              <a:t>rounding off questions</a:t>
            </a:r>
            <a:r>
              <a:rPr lang="en-US" b="0" i="0" dirty="0">
                <a:effectLst/>
                <a:latin typeface="Roboto Regular"/>
              </a:rPr>
              <a:t>, since they help "round off," or complete your conversation. Let's look at some IELTS speaking questions that could be asked. For instance, perhaps the IELTS speaking topic you discussed in part 2 was "Describe your favorite form of public transport". The examiner might round off your conversation by asking: </a:t>
            </a:r>
            <a:endParaRPr lang="en-US" b="1" i="0" dirty="0">
              <a:solidFill>
                <a:schemeClr val="bg1"/>
              </a:solidFill>
              <a:effectLst/>
              <a:latin typeface="Roboto Regular"/>
            </a:endParaRPr>
          </a:p>
          <a:p>
            <a:pPr algn="just">
              <a:buFontTx/>
              <a:buChar char="-"/>
            </a:pPr>
            <a:r>
              <a:rPr lang="en-US" b="1" i="0" dirty="0">
                <a:solidFill>
                  <a:schemeClr val="bg1"/>
                </a:solidFill>
                <a:effectLst/>
                <a:latin typeface="Roboto Regular"/>
              </a:rPr>
              <a:t>Are the buses cheap in your city? </a:t>
            </a:r>
          </a:p>
          <a:p>
            <a:pPr marL="0" indent="0" algn="just">
              <a:buNone/>
            </a:pPr>
            <a:r>
              <a:rPr lang="en-US" b="1" i="0" dirty="0">
                <a:solidFill>
                  <a:schemeClr val="bg1"/>
                </a:solidFill>
                <a:effectLst/>
                <a:latin typeface="Roboto Regular"/>
              </a:rPr>
              <a:t>- Did you travel to the test today by bus?</a:t>
            </a:r>
            <a:endParaRPr lang="ru-KZ" b="1" dirty="0">
              <a:solidFill>
                <a:schemeClr val="bg1"/>
              </a:solidFill>
            </a:endParaRPr>
          </a:p>
        </p:txBody>
      </p:sp>
    </p:spTree>
    <p:extLst>
      <p:ext uri="{BB962C8B-B14F-4D97-AF65-F5344CB8AC3E}">
        <p14:creationId xmlns:p14="http://schemas.microsoft.com/office/powerpoint/2010/main" val="259123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EA38E25-FB75-4FC6-A9FD-8BECAFCBD6D3}"/>
              </a:ext>
            </a:extLst>
          </p:cNvPr>
          <p:cNvSpPr>
            <a:spLocks noGrp="1"/>
          </p:cNvSpPr>
          <p:nvPr>
            <p:ph idx="1"/>
          </p:nvPr>
        </p:nvSpPr>
        <p:spPr>
          <a:xfrm>
            <a:off x="1141412" y="477795"/>
            <a:ext cx="9905999" cy="5313406"/>
          </a:xfrm>
        </p:spPr>
        <p:txBody>
          <a:bodyPr/>
          <a:lstStyle/>
          <a:p>
            <a:pPr marL="0" indent="0">
              <a:buNone/>
            </a:pPr>
            <a:r>
              <a:rPr lang="en-US" b="0" i="0" dirty="0">
                <a:effectLst/>
                <a:latin typeface="Roboto Regular"/>
              </a:rPr>
              <a:t>Typically, these rounding off questions are simple, so it will only be necessary for you to respond with simple answers. Long, complex answers are not required here, as the examiner will likely be ready to transition into part 3. For example, you can answer a rounding off question with a short response like this:</a:t>
            </a:r>
            <a:br>
              <a:rPr lang="en-US" dirty="0"/>
            </a:br>
            <a:br>
              <a:rPr lang="en-US" dirty="0"/>
            </a:br>
            <a:r>
              <a:rPr lang="en-US" b="0" i="0" dirty="0">
                <a:effectLst/>
                <a:latin typeface="Roboto Regular"/>
              </a:rPr>
              <a:t>- Yes, about 2 dollars for a single journey.</a:t>
            </a:r>
            <a:br>
              <a:rPr lang="en-US" dirty="0"/>
            </a:br>
            <a:r>
              <a:rPr lang="en-US" b="0" i="0" dirty="0">
                <a:effectLst/>
                <a:latin typeface="Roboto Regular"/>
              </a:rPr>
              <a:t>- No, actually I came by taxi.</a:t>
            </a:r>
            <a:endParaRPr lang="ru-KZ" dirty="0"/>
          </a:p>
        </p:txBody>
      </p:sp>
    </p:spTree>
    <p:extLst>
      <p:ext uri="{BB962C8B-B14F-4D97-AF65-F5344CB8AC3E}">
        <p14:creationId xmlns:p14="http://schemas.microsoft.com/office/powerpoint/2010/main" val="252827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66ADEF1-881E-4ABA-9493-27F2D5CE2512}"/>
              </a:ext>
            </a:extLst>
          </p:cNvPr>
          <p:cNvSpPr>
            <a:spLocks noGrp="1"/>
          </p:cNvSpPr>
          <p:nvPr>
            <p:ph idx="1"/>
          </p:nvPr>
        </p:nvSpPr>
        <p:spPr>
          <a:xfrm>
            <a:off x="1141412" y="1326291"/>
            <a:ext cx="9905999" cy="4464909"/>
          </a:xfrm>
        </p:spPr>
        <p:txBody>
          <a:bodyPr/>
          <a:lstStyle/>
          <a:p>
            <a:pPr marL="0" indent="0" algn="just">
              <a:buNone/>
            </a:pPr>
            <a:r>
              <a:rPr lang="en-US" b="0" i="0" dirty="0">
                <a:effectLst/>
                <a:latin typeface="Roboto Regular"/>
              </a:rPr>
              <a:t>On the other hand, there are instances when the examiner might skip the rounding off questions altogether and will, instead, proceed directly to part 3. If this turns out to be the case during your IELTS speaking test, don't worry; This indicates that your speaking part 2 answer was long enough, and that your 3 minutes speaking time for part 2 has already run out.</a:t>
            </a:r>
            <a:endParaRPr lang="ru-KZ" dirty="0"/>
          </a:p>
        </p:txBody>
      </p:sp>
    </p:spTree>
    <p:extLst>
      <p:ext uri="{BB962C8B-B14F-4D97-AF65-F5344CB8AC3E}">
        <p14:creationId xmlns:p14="http://schemas.microsoft.com/office/powerpoint/2010/main" val="3500378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ультимедиа в Интернете 3" title="IELTS Speaking Part 3">
            <a:hlinkClick r:id="" action="ppaction://media"/>
            <a:extLst>
              <a:ext uri="{FF2B5EF4-FFF2-40B4-BE49-F238E27FC236}">
                <a16:creationId xmlns:a16="http://schemas.microsoft.com/office/drawing/2014/main" id="{52B5142A-BCDD-49FD-A451-40A7FC125F14}"/>
              </a:ext>
            </a:extLst>
          </p:cNvPr>
          <p:cNvPicPr>
            <a:picLocks noGrp="1" noRot="1" noChangeAspect="1"/>
          </p:cNvPicPr>
          <p:nvPr>
            <p:ph idx="1"/>
            <a:videoFile r:link="rId1"/>
          </p:nvPr>
        </p:nvPicPr>
        <p:blipFill>
          <a:blip r:embed="rId3"/>
          <a:stretch>
            <a:fillRect/>
          </a:stretch>
        </p:blipFill>
        <p:spPr>
          <a:xfrm>
            <a:off x="1491049" y="510746"/>
            <a:ext cx="9580605" cy="5848865"/>
          </a:xfrm>
          <a:prstGeom prst="rect">
            <a:avLst/>
          </a:prstGeom>
        </p:spPr>
      </p:pic>
    </p:spTree>
    <p:extLst>
      <p:ext uri="{BB962C8B-B14F-4D97-AF65-F5344CB8AC3E}">
        <p14:creationId xmlns:p14="http://schemas.microsoft.com/office/powerpoint/2010/main" val="12940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D8C2CC0-8D85-4C41-9B0F-52996CAC9726}"/>
              </a:ext>
            </a:extLst>
          </p:cNvPr>
          <p:cNvSpPr>
            <a:spLocks noGrp="1"/>
          </p:cNvSpPr>
          <p:nvPr>
            <p:ph idx="1"/>
          </p:nvPr>
        </p:nvSpPr>
        <p:spPr>
          <a:xfrm>
            <a:off x="1141412" y="1540475"/>
            <a:ext cx="9905999" cy="4250725"/>
          </a:xfrm>
        </p:spPr>
        <p:txBody>
          <a:bodyPr/>
          <a:lstStyle/>
          <a:p>
            <a:pPr marL="0" indent="0">
              <a:buNone/>
            </a:pPr>
            <a:r>
              <a:rPr lang="en-US" b="0" i="0" dirty="0">
                <a:effectLst/>
                <a:latin typeface="Roboto Regular"/>
              </a:rPr>
              <a:t>In part 3, you'll be asked about 4-8 more IELTS speaking questions which are connected to the IELTS speaking topics discussed in part 2. The examiner will also ask you a few questions based on your answers, so the entire part 3 is a two-way discussion with the examiner and will last </a:t>
            </a:r>
            <a:r>
              <a:rPr lang="en-US" b="1" i="0" dirty="0">
                <a:effectLst/>
                <a:latin typeface="Roboto" panose="02000000000000000000" pitchFamily="2" charset="0"/>
              </a:rPr>
              <a:t>4 - 5 minutes</a:t>
            </a:r>
            <a:r>
              <a:rPr lang="en-US" b="0" i="0" dirty="0">
                <a:effectLst/>
                <a:latin typeface="Roboto Regular"/>
              </a:rPr>
              <a:t>. </a:t>
            </a:r>
            <a:endParaRPr lang="ru-KZ" dirty="0"/>
          </a:p>
          <a:p>
            <a:endParaRPr lang="ru-KZ" dirty="0"/>
          </a:p>
        </p:txBody>
      </p:sp>
    </p:spTree>
    <p:extLst>
      <p:ext uri="{BB962C8B-B14F-4D97-AF65-F5344CB8AC3E}">
        <p14:creationId xmlns:p14="http://schemas.microsoft.com/office/powerpoint/2010/main" val="4034542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4A3AC03-7056-469B-AA4B-F6DDA6A93C93}"/>
              </a:ext>
            </a:extLst>
          </p:cNvPr>
          <p:cNvSpPr>
            <a:spLocks noGrp="1"/>
          </p:cNvSpPr>
          <p:nvPr>
            <p:ph idx="1"/>
          </p:nvPr>
        </p:nvSpPr>
        <p:spPr>
          <a:xfrm>
            <a:off x="1141412" y="716692"/>
            <a:ext cx="9905999" cy="5074509"/>
          </a:xfrm>
        </p:spPr>
        <p:txBody>
          <a:bodyPr>
            <a:normAutofit lnSpcReduction="10000"/>
          </a:bodyPr>
          <a:lstStyle/>
          <a:p>
            <a:pPr marL="0" indent="0" algn="l">
              <a:buNone/>
            </a:pPr>
            <a:r>
              <a:rPr lang="en-US" b="0" i="0" dirty="0">
                <a:effectLst/>
                <a:latin typeface="Roboto Regular"/>
              </a:rPr>
              <a:t>Here are some general speaking questions the examiner could ask you based on the above IELTS speaking part 2 topics:</a:t>
            </a:r>
          </a:p>
          <a:p>
            <a:pPr marL="0" indent="0" algn="just">
              <a:buNone/>
            </a:pPr>
            <a:r>
              <a:rPr lang="en-US" b="1" i="0" dirty="0">
                <a:solidFill>
                  <a:schemeClr val="bg1"/>
                </a:solidFill>
                <a:effectLst/>
                <a:latin typeface="Roboto Regular"/>
              </a:rPr>
              <a:t>We've been talking about electronic devices. I'd like to discuss with you a few more general questions relating to this topic. First, let's consider what are the most popular electronic devices in your country at the moment?</a:t>
            </a:r>
          </a:p>
          <a:p>
            <a:pPr marL="0" indent="0" algn="just">
              <a:buNone/>
            </a:pPr>
            <a:r>
              <a:rPr lang="en-US" b="1" dirty="0">
                <a:solidFill>
                  <a:schemeClr val="bg1"/>
                </a:solidFill>
                <a:latin typeface="Roboto Regular"/>
              </a:rPr>
              <a:t>- </a:t>
            </a:r>
            <a:r>
              <a:rPr lang="en-US" b="1" i="0" dirty="0">
                <a:solidFill>
                  <a:schemeClr val="bg1"/>
                </a:solidFill>
                <a:effectLst/>
                <a:latin typeface="Roboto Regular"/>
              </a:rPr>
              <a:t>What devices do you think will be popular in the future?</a:t>
            </a:r>
            <a:br>
              <a:rPr lang="en-US" b="1" i="0" dirty="0">
                <a:solidFill>
                  <a:schemeClr val="bg1"/>
                </a:solidFill>
                <a:effectLst/>
                <a:latin typeface="Roboto Regular"/>
              </a:rPr>
            </a:br>
            <a:r>
              <a:rPr lang="en-US" b="1" i="0" dirty="0">
                <a:solidFill>
                  <a:schemeClr val="bg1"/>
                </a:solidFill>
                <a:effectLst/>
                <a:latin typeface="Roboto Regular"/>
              </a:rPr>
              <a:t>- Do you think people spend too much money on electronic devices?</a:t>
            </a:r>
            <a:br>
              <a:rPr lang="en-US" b="1" i="0" dirty="0">
                <a:solidFill>
                  <a:schemeClr val="bg1"/>
                </a:solidFill>
                <a:effectLst/>
                <a:latin typeface="Roboto Regular"/>
              </a:rPr>
            </a:br>
            <a:r>
              <a:rPr lang="en-US" b="1" i="0" dirty="0">
                <a:solidFill>
                  <a:schemeClr val="bg1"/>
                </a:solidFill>
                <a:effectLst/>
                <a:latin typeface="Roboto Regular"/>
              </a:rPr>
              <a:t>- In what ways can electronic devices make our lives harder?</a:t>
            </a:r>
            <a:br>
              <a:rPr lang="en-US" b="1" i="0" dirty="0">
                <a:solidFill>
                  <a:schemeClr val="bg1"/>
                </a:solidFill>
                <a:effectLst/>
                <a:latin typeface="Roboto Regular"/>
              </a:rPr>
            </a:br>
            <a:r>
              <a:rPr lang="en-US" b="1" i="0" dirty="0">
                <a:solidFill>
                  <a:schemeClr val="bg1"/>
                </a:solidFill>
                <a:effectLst/>
                <a:latin typeface="Roboto Regular"/>
              </a:rPr>
              <a:t>- What would the world be like without computers?</a:t>
            </a:r>
            <a:br>
              <a:rPr lang="en-US" b="1" i="0" dirty="0">
                <a:solidFill>
                  <a:schemeClr val="bg1"/>
                </a:solidFill>
                <a:effectLst/>
                <a:latin typeface="Roboto Regular"/>
              </a:rPr>
            </a:br>
            <a:r>
              <a:rPr lang="en-US" b="1" i="0" dirty="0">
                <a:solidFill>
                  <a:schemeClr val="bg1"/>
                </a:solidFill>
                <a:effectLst/>
                <a:latin typeface="Roboto Regular"/>
              </a:rPr>
              <a:t>- Should children be taught to use computers at school?</a:t>
            </a:r>
          </a:p>
          <a:p>
            <a:endParaRPr lang="ru-KZ" dirty="0"/>
          </a:p>
        </p:txBody>
      </p:sp>
    </p:spTree>
    <p:extLst>
      <p:ext uri="{BB962C8B-B14F-4D97-AF65-F5344CB8AC3E}">
        <p14:creationId xmlns:p14="http://schemas.microsoft.com/office/powerpoint/2010/main" val="3522062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80</TotalTime>
  <Words>607</Words>
  <Application>Microsoft Office PowerPoint</Application>
  <PresentationFormat>Широкоэкранный</PresentationFormat>
  <Paragraphs>20</Paragraphs>
  <Slides>10</Slides>
  <Notes>0</Notes>
  <HiddenSlides>0</HiddenSlides>
  <MMClips>3</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Roboto</vt:lpstr>
      <vt:lpstr>Roboto Regular</vt:lpstr>
      <vt:lpstr>Tw Cen MT</vt:lpstr>
      <vt:lpstr>Контур</vt:lpstr>
      <vt:lpstr>How to get a high IELTS spedaking svcore part 2 and 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describe graphs with a trend</dc:title>
  <dc:creator>ASUS</dc:creator>
  <cp:lastModifiedBy>ASUS</cp:lastModifiedBy>
  <cp:revision>8</cp:revision>
  <dcterms:created xsi:type="dcterms:W3CDTF">2021-10-24T17:00:06Z</dcterms:created>
  <dcterms:modified xsi:type="dcterms:W3CDTF">2022-01-14T15:12:53Z</dcterms:modified>
</cp:coreProperties>
</file>